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01168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0066CC"/>
                </a:solidFill>
                <a:latin typeface="IBM Plex Sans Thai"/>
              </a:rPr>
              <a:t>Doxzilla Learning · ผลโครงการนำร่อง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560320"/>
            <a:ext cx="106984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400" b="1">
                <a:solidFill>
                  <a:srgbClr val="1D1D1F"/>
                </a:solidFill>
                <a:latin typeface="IBM Plex Sans Thai"/>
              </a:rPr>
              <a:t>เสียงจากห้องเรียนจริง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45920" y="4023360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0">
                <a:solidFill>
                  <a:srgbClr val="6E6E73"/>
                </a:solidFill>
                <a:latin typeface="IBM Plex Sans Thai"/>
              </a:rPr>
              <a:t>1,064 คนจาก 5 โรงเรียน ใน 3 พื้นที่ นักเรียน ครู และผู้ปกครอง ตอบแบบสอบถามหลังใช้ Doxzilla Learning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ตัวเลขที่ผู้ตอบให้ไว้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ร้อยละของผู้ที่ตอบ “มาก” หรือ “มากที่สุด” จากมาตรา 5 ระดับ ยกเว้นข้อที่ระบุเป็นอย่างอื่น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26746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000" b="1">
                <a:solidFill>
                  <a:srgbClr val="1D1D1F"/>
                </a:solidFill>
                <a:latin typeface="IBM Plex Sans Thai"/>
              </a:rPr>
              <a:t>90%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337560"/>
            <a:ext cx="26746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E6E73"/>
                </a:solidFill>
                <a:latin typeface="IBM Plex Sans Thai"/>
              </a:rPr>
              <a:t>นักเรียนจะแนะนำให้เพื่อน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886200"/>
            <a:ext cx="26746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E6E73"/>
                </a:solidFill>
                <a:latin typeface="IBM Plex Sans Thai"/>
              </a:rPr>
              <a:t>601 จาก 664 คน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6139" y="2194560"/>
            <a:ext cx="26746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000" b="1">
                <a:solidFill>
                  <a:srgbClr val="1D1D1F"/>
                </a:solidFill>
                <a:latin typeface="IBM Plex Sans Thai"/>
              </a:rPr>
              <a:t>82%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06139" y="3337560"/>
            <a:ext cx="26746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E6E73"/>
                </a:solidFill>
                <a:latin typeface="IBM Plex Sans Thai"/>
              </a:rPr>
              <a:t>นักเรียนพึงพอใจโดยรวม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6139" y="3886200"/>
            <a:ext cx="26746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E6E73"/>
                </a:solidFill>
                <a:latin typeface="IBM Plex Sans Thai"/>
              </a:rPr>
              <a:t>n = 664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0759" y="2194560"/>
            <a:ext cx="26746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000" b="1">
                <a:solidFill>
                  <a:srgbClr val="1D1D1F"/>
                </a:solidFill>
                <a:latin typeface="IBM Plex Sans Thai"/>
              </a:rPr>
              <a:t>97%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0759" y="3337560"/>
            <a:ext cx="26746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E6E73"/>
                </a:solidFill>
                <a:latin typeface="IBM Plex Sans Thai"/>
              </a:rPr>
              <a:t>ครูจะแนะนำให้ครูท่านอื่น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0759" y="3886200"/>
            <a:ext cx="26746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E6E73"/>
                </a:solidFill>
                <a:latin typeface="IBM Plex Sans Thai"/>
              </a:rPr>
              <a:t>114 จาก 118 คน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55380" y="2194560"/>
            <a:ext cx="26746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000" b="1">
                <a:solidFill>
                  <a:srgbClr val="1D1D1F"/>
                </a:solidFill>
                <a:latin typeface="IBM Plex Sans Thai"/>
              </a:rPr>
              <a:t>94%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55380" y="3337560"/>
            <a:ext cx="26746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E6E73"/>
                </a:solidFill>
                <a:latin typeface="IBM Plex Sans Thai"/>
              </a:rPr>
              <a:t>นักเรียนดูอย่างน้อยสัปดาห์ละครั้ง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55380" y="3886200"/>
            <a:ext cx="26746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E6E73"/>
                </a:solidFill>
                <a:latin typeface="IBM Plex Sans Thai"/>
              </a:rPr>
              <a:t>n = 664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Doxzilla Learning · ผลโครงการนำร่อง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ผู้ตอบแบบสอบถาม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5 โรงเรียนใน 3 พื้นที่ที่ใช้ Doxzilla Learning ในปี 2568–2569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83280" cy="4389120"/>
          </a:xfrm>
          <a:prstGeom prst="roundRect">
            <a:avLst>
              <a:gd name="adj" fmla="val 6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96596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D1D1F"/>
                </a:solidFill>
                <a:latin typeface="IBM Plex Sans Thai"/>
              </a:rPr>
              <a:t>ศรีราชา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33172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โรงเรียนบ้านศรีมหาราชา และโรงเรียนวัดราษฎร์นิยมธรรม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926080"/>
            <a:ext cx="2834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D1D1F"/>
                </a:solidFill>
                <a:latin typeface="IBM Plex Sans Thai"/>
              </a:rPr>
              <a:t>383 คน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40690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นักเรียน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40690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316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45262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ผู้ปกครอง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45262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48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49834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ครู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60320" y="49834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19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54406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ผู้อำนวยการ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60320" y="54406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1737360"/>
            <a:ext cx="3383280" cy="4389120"/>
          </a:xfrm>
          <a:prstGeom prst="roundRect">
            <a:avLst>
              <a:gd name="adj" fmla="val 6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63440" y="196596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D1D1F"/>
                </a:solidFill>
                <a:latin typeface="IBM Plex Sans Thai"/>
              </a:rPr>
              <a:t>ฉะเชิงเทรา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233172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โรงเรียนเทศบาล 1 วัดแหลมใต้ และโรงเรียนเทศบาล 2 พระยาศรีสุนทร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2926080"/>
            <a:ext cx="2834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D1D1F"/>
                </a:solidFill>
                <a:latin typeface="IBM Plex Sans Thai"/>
              </a:rPr>
              <a:t>204 คน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40" y="40690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นักเรียน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0" y="40690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184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3440" y="45262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ผู้ปกครอง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0" y="45262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63440" y="49834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ครู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49834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63440" y="54406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ผู้อำนวยการ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4406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0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0" y="1737360"/>
            <a:ext cx="3383280" cy="4389120"/>
          </a:xfrm>
          <a:prstGeom prst="roundRect">
            <a:avLst>
              <a:gd name="adj" fmla="val 6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21040" y="196596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D1D1F"/>
                </a:solidFill>
                <a:latin typeface="IBM Plex Sans Thai"/>
              </a:rPr>
              <a:t>กรุงเทพมหานคร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1040" y="233172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โรงเรียนบ้านบางกะปิ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21040" y="2926080"/>
            <a:ext cx="2834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D1D1F"/>
                </a:solidFill>
                <a:latin typeface="IBM Plex Sans Thai"/>
              </a:rPr>
              <a:t>477 คน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21040" y="40690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นักเรียน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75520" y="40690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166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1040" y="45262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ผู้ปกครอง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75520" y="45262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222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21040" y="49834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ครู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75520" y="49834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89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21040" y="5440680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ผู้อำนวยการ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75520" y="5440680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500" b="1">
                <a:solidFill>
                  <a:srgbClr val="1D1D1F"/>
                </a:solidFill>
                <a:latin typeface="IBM Plex Sans Thai"/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Doxzilla Learning · ผลโครงการนำร่อง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ทุกฝ่ายเห็นไปทางเดียวกัน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ข้อคำถามเดียวกัน ถามจากนักเรียน ครู และผู้ปกครอง จุดคือร้อยละที่ตอบ “มาก–มากที่สุด”</a:t>
            </a:r>
          </a:p>
        </p:txBody>
      </p:sp>
      <p:sp>
        <p:nvSpPr>
          <p:cNvPr id="4" name="Oval 3"/>
          <p:cNvSpPr/>
          <p:nvPr/>
        </p:nvSpPr>
        <p:spPr>
          <a:xfrm>
            <a:off x="8412480" y="1664208"/>
            <a:ext cx="146304" cy="146304"/>
          </a:xfrm>
          <a:prstGeom prst="ellipse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41080" y="1609344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E6E73"/>
                </a:solidFill>
                <a:latin typeface="IBM Plex Sans Thai"/>
              </a:rPr>
              <a:t>นักเรียน</a:t>
            </a:r>
          </a:p>
        </p:txBody>
      </p:sp>
      <p:sp>
        <p:nvSpPr>
          <p:cNvPr id="6" name="Oval 5"/>
          <p:cNvSpPr/>
          <p:nvPr/>
        </p:nvSpPr>
        <p:spPr>
          <a:xfrm>
            <a:off x="9601200" y="1664208"/>
            <a:ext cx="146304" cy="146304"/>
          </a:xfrm>
          <a:prstGeom prst="ellipse">
            <a:avLst/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829800" y="1609344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E6E73"/>
                </a:solidFill>
                <a:latin typeface="IBM Plex Sans Thai"/>
              </a:rPr>
              <a:t>ครู</a:t>
            </a:r>
          </a:p>
        </p:txBody>
      </p:sp>
      <p:sp>
        <p:nvSpPr>
          <p:cNvPr id="8" name="Oval 7"/>
          <p:cNvSpPr/>
          <p:nvPr/>
        </p:nvSpPr>
        <p:spPr>
          <a:xfrm>
            <a:off x="10789919" y="1664208"/>
            <a:ext cx="146304" cy="146304"/>
          </a:xfrm>
          <a:prstGeom prst="ellipse">
            <a:avLst/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018519" y="1609344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E6E73"/>
                </a:solidFill>
                <a:latin typeface="IBM Plex Sans Thai"/>
              </a:rPr>
              <a:t>ผู้ปกครอง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574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>
                <a:solidFill>
                  <a:srgbClr val="1D1D1F"/>
                </a:solidFill>
                <a:latin typeface="IBM Plex Sans Thai"/>
              </a:rPr>
              <a:t>เนื้อหามีคุณภาพ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0" y="2212848"/>
            <a:ext cx="4754880" cy="3657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198144" y="2139696"/>
            <a:ext cx="182880" cy="182880"/>
          </a:xfrm>
          <a:prstGeom prst="ellipse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416869" y="2139696"/>
            <a:ext cx="182880" cy="182880"/>
          </a:xfrm>
          <a:prstGeom prst="ellipse">
            <a:avLst/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50595" y="2139696"/>
            <a:ext cx="182880" cy="182880"/>
          </a:xfrm>
          <a:prstGeom prst="ellipse">
            <a:avLst/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0" y="20574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6E6E73"/>
                </a:solidFill>
                <a:latin typeface="IBM Plex Sans Thai"/>
              </a:rPr>
              <a:t>88 · 92 · 87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25603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>
                <a:solidFill>
                  <a:srgbClr val="1D1D1F"/>
                </a:solidFill>
                <a:latin typeface="IBM Plex Sans Thai"/>
              </a:rPr>
              <a:t>ใช้ได้กับทุกอุปกรณ์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14800" y="2715768"/>
            <a:ext cx="4754880" cy="3657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955645" y="2642615"/>
            <a:ext cx="182880" cy="182880"/>
          </a:xfrm>
          <a:prstGeom prst="ellipse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578535" y="2642615"/>
            <a:ext cx="182880" cy="182880"/>
          </a:xfrm>
          <a:prstGeom prst="ellipse">
            <a:avLst/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50595" y="2642615"/>
            <a:ext cx="182880" cy="182880"/>
          </a:xfrm>
          <a:prstGeom prst="ellipse">
            <a:avLst/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0" y="256032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6E6E73"/>
                </a:solidFill>
                <a:latin typeface="IBM Plex Sans Thai"/>
              </a:rPr>
              <a:t>83 · 96 · 87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306324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>
                <a:solidFill>
                  <a:srgbClr val="1D1D1F"/>
                </a:solidFill>
                <a:latin typeface="IBM Plex Sans Thai"/>
              </a:rPr>
              <a:t>กระตุ้นการคิดวิเคราะห์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14800" y="3218688"/>
            <a:ext cx="4754880" cy="3657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860548" y="3145536"/>
            <a:ext cx="182880" cy="182880"/>
          </a:xfrm>
          <a:prstGeom prst="ellipse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931871" y="3145536"/>
            <a:ext cx="182880" cy="182880"/>
          </a:xfrm>
          <a:prstGeom prst="ellipse">
            <a:avLst/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893832" y="3145536"/>
            <a:ext cx="182880" cy="182880"/>
          </a:xfrm>
          <a:prstGeom prst="ellipse">
            <a:avLst/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0" y="306324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6E6E73"/>
                </a:solidFill>
                <a:latin typeface="IBM Plex Sans Thai"/>
              </a:rPr>
              <a:t>81 · 82 · 81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356616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>
                <a:solidFill>
                  <a:srgbClr val="1D1D1F"/>
                </a:solidFill>
                <a:latin typeface="IBM Plex Sans Thai"/>
              </a:rPr>
              <a:t>ฝึกภาษาอังกฤษ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14800" y="3721608"/>
            <a:ext cx="4754880" cy="3657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61138" y="3648456"/>
            <a:ext cx="182880" cy="182880"/>
          </a:xfrm>
          <a:prstGeom prst="ellipse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812999" y="3648456"/>
            <a:ext cx="182880" cy="182880"/>
          </a:xfrm>
          <a:prstGeom prst="ellipse">
            <a:avLst/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622804" y="3648456"/>
            <a:ext cx="182880" cy="182880"/>
          </a:xfrm>
          <a:prstGeom prst="ellipse">
            <a:avLst/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144000" y="356616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6E6E73"/>
                </a:solidFill>
                <a:latin typeface="IBM Plex Sans Thai"/>
              </a:rPr>
              <a:t>72 · 80 · 76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406908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>
                <a:solidFill>
                  <a:srgbClr val="1D1D1F"/>
                </a:solidFill>
                <a:latin typeface="IBM Plex Sans Thai"/>
              </a:rPr>
              <a:t>สนุกกว่าการเรียนแบบเดิม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114800" y="4224528"/>
            <a:ext cx="4754880" cy="3657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618049" y="4151376"/>
            <a:ext cx="182880" cy="182880"/>
          </a:xfrm>
          <a:prstGeom prst="ellipse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770205" y="4151376"/>
            <a:ext cx="182880" cy="182880"/>
          </a:xfrm>
          <a:prstGeom prst="ellipse">
            <a:avLst/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18344" y="4151376"/>
            <a:ext cx="182880" cy="182880"/>
          </a:xfrm>
          <a:prstGeom prst="ellipse">
            <a:avLst/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44000" y="406908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6E6E73"/>
                </a:solidFill>
                <a:latin typeface="IBM Plex Sans Thai"/>
              </a:rPr>
              <a:t>76 · 79 · 71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" y="45720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>
                <a:solidFill>
                  <a:srgbClr val="1D1D1F"/>
                </a:solidFill>
                <a:latin typeface="IBM Plex Sans Thai"/>
              </a:rPr>
              <a:t>รู้จักอาชีพมากขึ้น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114800" y="4727448"/>
            <a:ext cx="4754880" cy="3657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537216" y="4654296"/>
            <a:ext cx="182880" cy="182880"/>
          </a:xfrm>
          <a:prstGeom prst="ellipse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527706" y="4654296"/>
            <a:ext cx="182880" cy="182880"/>
          </a:xfrm>
          <a:prstGeom prst="ellipse">
            <a:avLst/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232904" y="4654296"/>
            <a:ext cx="182880" cy="182880"/>
          </a:xfrm>
          <a:prstGeom prst="ellipse">
            <a:avLst/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144000" y="45720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6E6E73"/>
                </a:solidFill>
                <a:latin typeface="IBM Plex Sans Thai"/>
              </a:rPr>
              <a:t>74 · 74 · 68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1520" y="50749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>
                <a:solidFill>
                  <a:srgbClr val="1D1D1F"/>
                </a:solidFill>
                <a:latin typeface="IBM Plex Sans Thai"/>
              </a:rPr>
              <a:t>ควรขยายผลต่อ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114800" y="5230368"/>
            <a:ext cx="4754880" cy="3657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717901" y="5157216"/>
            <a:ext cx="182880" cy="182880"/>
          </a:xfrm>
          <a:prstGeom prst="ellipse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931871" y="5157216"/>
            <a:ext cx="182880" cy="182880"/>
          </a:xfrm>
          <a:prstGeom prst="ellipse">
            <a:avLst/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979420" y="5157216"/>
            <a:ext cx="182880" cy="182880"/>
          </a:xfrm>
          <a:prstGeom prst="ellipse">
            <a:avLst/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144000" y="507492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6E6E73"/>
                </a:solidFill>
                <a:latin typeface="IBM Plex Sans Thai"/>
              </a:rPr>
              <a:t>78 · 82 · 83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1520" y="557784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>
                <a:solidFill>
                  <a:srgbClr val="1D1D1F"/>
                </a:solidFill>
                <a:latin typeface="IBM Plex Sans Thai"/>
              </a:rPr>
              <a:t>พึงพอใจโดยรวม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114800" y="5733288"/>
            <a:ext cx="4754880" cy="3657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912851" y="5660136"/>
            <a:ext cx="182880" cy="182880"/>
          </a:xfrm>
          <a:prstGeom prst="ellipse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012704" y="5660136"/>
            <a:ext cx="182880" cy="182880"/>
          </a:xfrm>
          <a:prstGeom prst="ellipse">
            <a:avLst/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74960" y="5660136"/>
            <a:ext cx="182880" cy="182880"/>
          </a:xfrm>
          <a:prstGeom prst="ellipse">
            <a:avLst/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144000" y="557784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6E6E73"/>
                </a:solidFill>
                <a:latin typeface="IBM Plex Sans Thai"/>
              </a:rPr>
              <a:t>82 · 84 · 79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023360" y="6172200"/>
            <a:ext cx="457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0%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09359" y="6172200"/>
            <a:ext cx="457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50%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595359" y="6172200"/>
            <a:ext cx="457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100%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เรียงตัวเลขท้ายแถวเป็น นักเรียน · ครู · ผู้ปกครอง · ถ่วงน้ำหนักตามจำนวนผู้ตอบแต่ละโรงเรียน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นักเรียนบอกว่าได้อะไร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ข้อคำถามด้านทักษะและทัศนคติทั้ง 12 ข้อที่ถามนักเรียน (n = 664)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5564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ได้เรียนรู้สิ่งใหม่ 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74920" y="1837943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74920" y="1837943"/>
            <a:ext cx="4729962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744200" y="175564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86%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2140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เชื่อว่าตัวเองพัฒนาได้ถ้าพยายาม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220370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74920" y="2203704"/>
            <a:ext cx="4580595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44200" y="212140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83%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48716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พัฒนาการคิดวิเคราะห์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256946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074920" y="2569464"/>
            <a:ext cx="446442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44200" y="248716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81%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285292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รับฟังความคิดเห็นผู้อื่น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74920" y="293522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074920" y="2935224"/>
            <a:ext cx="446442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44200" y="285292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81%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21868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อยากพัฒนาตัวเองอยู่เสมอ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74920" y="330098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074920" y="3300984"/>
            <a:ext cx="4409099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744200" y="32186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80%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358444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กล้าสื่อสาร กล้าแสดงความคิดเห็น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74920" y="366674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074920" y="3666744"/>
            <a:ext cx="4381439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44200" y="358444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79%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395020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ทำงานร่วมกับผู้อื่น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74920" y="403250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074920" y="4032504"/>
            <a:ext cx="435931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744200" y="395020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79%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31596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เกิดจินตนาการและแรงบันดาลใจ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74920" y="439826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5074920" y="4398264"/>
            <a:ext cx="4348246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744200" y="431596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79%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468172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เข้าใจเนื้อหาที่เรียนมากขึ้น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074920" y="476402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074920" y="4764024"/>
            <a:ext cx="4348246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744200" y="468172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79%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" y="504748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กล้าถามเมื่อไม่เข้าใจ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074920" y="5129783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074920" y="5129783"/>
            <a:ext cx="4259732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744200" y="50474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77%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1520" y="541324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อยากตั้งคำถามและหาคำตอบเอง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074920" y="549554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5074920" y="5495544"/>
            <a:ext cx="4149089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744200" y="541324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75%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1520" y="577900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มีส่วนร่วมกับบทเรียนมากขึ้น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074920" y="5861304"/>
            <a:ext cx="5532119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074920" y="5861304"/>
            <a:ext cx="4138025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0744200" y="577900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1">
                <a:solidFill>
                  <a:srgbClr val="1D1D1F"/>
                </a:solidFill>
                <a:latin typeface="IBM Plex Sans Thai"/>
              </a:rPr>
              <a:t>75%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Doxzilla Learning · ผลโครงการนำร่อง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ครูและผู้ปกครองมองเห็นอะไร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แปดข้อที่ได้ร้อยละสูงสุดของแต่ละกลุ่ม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D1D1F"/>
                </a:solidFill>
                <a:latin typeface="IBM Plex Sans Thai"/>
              </a:rPr>
              <a:t>ครู  ·  n = 118 · จากทั้งหมด 20 ข้อ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ใช้ได้กับทุกอุปกรณ์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0" y="21945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96%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487168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905573" cy="91440"/>
          </a:xfrm>
          <a:prstGeom prst="roundRect">
            <a:avLst>
              <a:gd name="adj" fmla="val 500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79191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เนื้อหาสารคดีมีคุณภาพ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2679191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92%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971799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2971799"/>
            <a:ext cx="4731471" cy="91440"/>
          </a:xfrm>
          <a:prstGeom prst="roundRect">
            <a:avLst>
              <a:gd name="adj" fmla="val 500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163824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ดูได้ทุกที่ทุกเวลา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3163824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92%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456432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3456432"/>
            <a:ext cx="4731471" cy="91440"/>
          </a:xfrm>
          <a:prstGeom prst="roundRect">
            <a:avLst>
              <a:gd name="adj" fmla="val 500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648456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ติดตั้งแอปง่าย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3648456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88%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941064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31520" y="3941064"/>
            <a:ext cx="4511283" cy="91440"/>
          </a:xfrm>
          <a:prstGeom prst="roundRect">
            <a:avLst>
              <a:gd name="adj" fmla="val 500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4133087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เว็บไซต์ใช้งานง่าย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0" y="4133087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87%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4425696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31520" y="4425696"/>
            <a:ext cx="4470318" cy="91440"/>
          </a:xfrm>
          <a:prstGeom prst="roundRect">
            <a:avLst>
              <a:gd name="adj" fmla="val 500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1520" y="4617720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เว็บไซต์สวยงาม น่าใช้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0" y="461772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85%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4910328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31520" y="4910328"/>
            <a:ext cx="4337182" cy="91440"/>
          </a:xfrm>
          <a:prstGeom prst="roundRect">
            <a:avLst>
              <a:gd name="adj" fmla="val 500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1520" y="5102352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นักเรียนเกิดจินตนาการ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0" y="5102352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85%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1520" y="5394960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731520" y="5394960"/>
            <a:ext cx="4337182" cy="91440"/>
          </a:xfrm>
          <a:prstGeom prst="roundRect">
            <a:avLst>
              <a:gd name="adj" fmla="val 500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1520" y="5586983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พึงพอใจโดยรวม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0" y="5586983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84%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1520" y="5879592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731520" y="5879592"/>
            <a:ext cx="4296216" cy="91440"/>
          </a:xfrm>
          <a:prstGeom prst="roundRect">
            <a:avLst>
              <a:gd name="adj" fmla="val 500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309359" y="173736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D1D1F"/>
                </a:solidFill>
                <a:latin typeface="IBM Plex Sans Thai"/>
              </a:rPr>
              <a:t>ผู้ปกครอง  ·  n = 280 · จากทั้งหมด 19 ข้อ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09359" y="2194560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ช่วยเสริมสร้างการเรียนรู้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607040" y="21945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91%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309359" y="2487168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309359" y="2487168"/>
            <a:ext cx="4644420" cy="91440"/>
          </a:xfrm>
          <a:prstGeom prst="roundRect">
            <a:avLst>
              <a:gd name="adj" fmla="val 50000"/>
            </a:avLst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309359" y="2679191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เนื้อหามีคุณภาพ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07040" y="2679191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87%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309359" y="2971799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6309359" y="2971799"/>
            <a:ext cx="4444715" cy="91440"/>
          </a:xfrm>
          <a:prstGeom prst="roundRect">
            <a:avLst>
              <a:gd name="adj" fmla="val 50000"/>
            </a:avLst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09359" y="3163824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เหมาะสมกับวัยลูก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607040" y="3163824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87%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59" y="3456432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6309359" y="3456432"/>
            <a:ext cx="4444715" cy="91440"/>
          </a:xfrm>
          <a:prstGeom prst="roundRect">
            <a:avLst>
              <a:gd name="adj" fmla="val 50000"/>
            </a:avLst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09359" y="3648456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ใช้ได้กับทุกอุปกรณ์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607040" y="3648456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87%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309359" y="3941064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6309359" y="3941064"/>
            <a:ext cx="4444715" cy="91440"/>
          </a:xfrm>
          <a:prstGeom prst="roundRect">
            <a:avLst>
              <a:gd name="adj" fmla="val 50000"/>
            </a:avLst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09359" y="4133087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เนื้อหาหลากหลาย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07040" y="4133087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84%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309359" y="4425696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6309359" y="4425696"/>
            <a:ext cx="4280855" cy="91440"/>
          </a:xfrm>
          <a:prstGeom prst="roundRect">
            <a:avLst>
              <a:gd name="adj" fmla="val 50000"/>
            </a:avLst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09359" y="4617720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ดูได้ทุกที่ทุกเวลา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607040" y="461772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84%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309359" y="4910328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6309359" y="4910328"/>
            <a:ext cx="4280855" cy="91440"/>
          </a:xfrm>
          <a:prstGeom prst="roundRect">
            <a:avLst>
              <a:gd name="adj" fmla="val 50000"/>
            </a:avLst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09359" y="5102352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เป็นเทคโนโลยีที่เหมาะสม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607040" y="5102352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84%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6309359" y="5394960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6309359" y="5394960"/>
            <a:ext cx="4280855" cy="91440"/>
          </a:xfrm>
          <a:prstGeom prst="roundRect">
            <a:avLst>
              <a:gd name="adj" fmla="val 50000"/>
            </a:avLst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309359" y="5586983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D1D1F"/>
                </a:solidFill>
                <a:latin typeface="IBM Plex Sans Thai"/>
              </a:rPr>
              <a:t>ควรขยายผลทุกระดับชั้น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607040" y="5586983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>
                <a:solidFill>
                  <a:srgbClr val="1D1D1F"/>
                </a:solidFill>
                <a:latin typeface="IBM Plex Sans Thai"/>
              </a:rPr>
              <a:t>83%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309359" y="5879592"/>
            <a:ext cx="5120640" cy="91440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6309359" y="5879592"/>
            <a:ext cx="4260372" cy="91440"/>
          </a:xfrm>
          <a:prstGeom prst="roundRect">
            <a:avLst>
              <a:gd name="adj" fmla="val 50000"/>
            </a:avLst>
          </a:prstGeom>
          <a:solidFill>
            <a:srgbClr val="32A9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Doxzilla Learning · ผลโครงการนำร่อง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เปรียบเทียบ 3 พื้นที่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นักเรียนของแต่ละแห่งในสามตัวชี้วัดหลัก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3383280" cy="3566160"/>
          </a:xfrm>
          <a:prstGeom prst="roundRect">
            <a:avLst>
              <a:gd name="adj" fmla="val 6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0312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พึงพอใจโดยรวม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83464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ศรีราชา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283464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>
                <a:solidFill>
                  <a:srgbClr val="1D1D1F"/>
                </a:solidFill>
                <a:latin typeface="IBM Plex Sans Thai"/>
              </a:rPr>
              <a:t>82%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3218688"/>
            <a:ext cx="283464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" y="3218688"/>
            <a:ext cx="2332298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61188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ฉะเชิงเทรา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118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>
                <a:solidFill>
                  <a:srgbClr val="1D1D1F"/>
                </a:solidFill>
                <a:latin typeface="IBM Plex Sans Thai"/>
              </a:rPr>
              <a:t>77%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5840" y="3995928"/>
            <a:ext cx="283464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05840" y="3995928"/>
            <a:ext cx="2172196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438912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กรุงเทพฯ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438912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>
                <a:solidFill>
                  <a:srgbClr val="1D1D1F"/>
                </a:solidFill>
                <a:latin typeface="IBM Plex Sans Thai"/>
              </a:rPr>
              <a:t>87%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4773168"/>
            <a:ext cx="283464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05840" y="4773168"/>
            <a:ext cx="2454383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389120" y="1828800"/>
            <a:ext cx="3383280" cy="3566160"/>
          </a:xfrm>
          <a:prstGeom prst="roundRect">
            <a:avLst>
              <a:gd name="adj" fmla="val 6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63440" y="210312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จะแนะนำให้เพื่อน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40" y="283464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ศรีราชา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79" y="283464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>
                <a:solidFill>
                  <a:srgbClr val="1D1D1F"/>
                </a:solidFill>
                <a:latin typeface="IBM Plex Sans Thai"/>
              </a:rPr>
              <a:t>93%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663440" y="3218688"/>
            <a:ext cx="283464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663440" y="3218688"/>
            <a:ext cx="2628321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63440" y="361188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ฉะเชิงเทรา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79" y="36118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>
                <a:solidFill>
                  <a:srgbClr val="1D1D1F"/>
                </a:solidFill>
                <a:latin typeface="IBM Plex Sans Thai"/>
              </a:rPr>
              <a:t>89%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63440" y="3995928"/>
            <a:ext cx="283464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663440" y="3995928"/>
            <a:ext cx="2511121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663440" y="438912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กรุงเทพฯ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79" y="438912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>
                <a:solidFill>
                  <a:srgbClr val="1D1D1F"/>
                </a:solidFill>
                <a:latin typeface="IBM Plex Sans Thai"/>
              </a:rPr>
              <a:t>88%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663440" y="4773168"/>
            <a:ext cx="283464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663440" y="4773168"/>
            <a:ext cx="2506236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046720" y="1828800"/>
            <a:ext cx="3383280" cy="3566160"/>
          </a:xfrm>
          <a:prstGeom prst="roundRect">
            <a:avLst>
              <a:gd name="adj" fmla="val 6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21040" y="210312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ดูอย่างน้อยสัปดาห์ละครั้ง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1040" y="283464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ศรีราชา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241280" y="283464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>
                <a:solidFill>
                  <a:srgbClr val="1D1D1F"/>
                </a:solidFill>
                <a:latin typeface="IBM Plex Sans Thai"/>
              </a:rPr>
              <a:t>95%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321040" y="3218688"/>
            <a:ext cx="283464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8321040" y="3218688"/>
            <a:ext cx="2690073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321040" y="361188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ฉะเชิงเทรา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241280" y="36118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>
                <a:solidFill>
                  <a:srgbClr val="1D1D1F"/>
                </a:solidFill>
                <a:latin typeface="IBM Plex Sans Thai"/>
              </a:rPr>
              <a:t>93%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321040" y="3995928"/>
            <a:ext cx="283464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8321040" y="3995928"/>
            <a:ext cx="263338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321040" y="438912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1D1D1F"/>
                </a:solidFill>
                <a:latin typeface="IBM Plex Sans Thai"/>
              </a:rPr>
              <a:t>กรุงเทพฯ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241280" y="438912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1">
                <a:solidFill>
                  <a:srgbClr val="1D1D1F"/>
                </a:solidFill>
                <a:latin typeface="IBM Plex Sans Thai"/>
              </a:rPr>
              <a:t>93%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321040" y="4773168"/>
            <a:ext cx="283464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8321040" y="4773168"/>
            <a:ext cx="2627711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31520" y="566928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E6E73"/>
                </a:solidFill>
                <a:latin typeface="IBM Plex Sans Thai"/>
              </a:rPr>
              <a:t>ศรีราชา นักเรียน 316 คน · ฉะเชิงเทรา 184 คน · กรุงเทพฯ (บ้านบางกะปิ) 164–166 คน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Doxzilla Learning · ผลโครงการนำร่อง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ศรีราชา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โรงเรียนบ้านศรีมหาราชา และโรงเรียนวัดราษฎร์นิยมธรรม · 383 คน · นักเรียน 316 · ผู้ปกครอง 48 · ครู 19 · ผู้อำนวยการ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82%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นักเรียนพึงพอใจโดยรวม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52928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E6E73"/>
                </a:solidFill>
                <a:latin typeface="IBM Plex Sans Thai"/>
              </a:rPr>
              <a:t>n = 316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93%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จะแนะนำให้เพื่อน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852928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E6E73"/>
                </a:solidFill>
                <a:latin typeface="IBM Plex Sans Thai"/>
              </a:rPr>
              <a:t>293 จาก 316 คน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95%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ดูอย่างน้อยสัปดาห์ละครั้ง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2396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18 / 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2396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ครูจะแนะนำให้ครูท่านอื่น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23960" y="2852928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E6E73"/>
                </a:solidFill>
                <a:latin typeface="IBM Plex Sans Thai"/>
              </a:rPr>
              <a:t>95%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337560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D1D1F"/>
                </a:solidFill>
                <a:latin typeface="IBM Plex Sans Thai"/>
              </a:rPr>
              <a:t>นักเรียนบอกว่าได้อะไร · 8 ข้อสูงสุดจาก 12 ข้อ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721607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ได้เรียนรู้สิ่งใหม่ 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3803903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886200" y="3803903"/>
            <a:ext cx="213238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3721607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032503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เชื่อว่าตัวเองพัฒนาได้ถ้าพยายาม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86200" y="4114799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3886200" y="4114799"/>
            <a:ext cx="204030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6520" y="4032503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343399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ทำงานร่วมกับผู้อื่น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86200" y="4425695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3886200" y="4425695"/>
            <a:ext cx="195549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46520" y="4343399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81%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4654295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เกิดจินตนาการและแรงบันดาลใจ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886200" y="4736591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3886200" y="4736591"/>
            <a:ext cx="194822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46520" y="4654295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965192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พัฒนาการคิดวิเคราะห์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86200" y="5047488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3886200" y="5047488"/>
            <a:ext cx="1931258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46520" y="4965192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80%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5276088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อยากพัฒนาตัวเองอยู่เสมอ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886200" y="5358383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886200" y="5358383"/>
            <a:ext cx="1931258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46520" y="5276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80%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" y="5586983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รับฟังความคิดเห็นผู้อื่น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886200" y="5669279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3886200" y="5669279"/>
            <a:ext cx="1923989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46520" y="5586983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79%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1520" y="5897880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กล้าสื่อสาร กล้าแสดงความคิดเห็น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886200" y="5980176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3886200" y="5980176"/>
            <a:ext cx="1916719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46520" y="5897880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79%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589520" y="3337560"/>
            <a:ext cx="3886200" cy="2880360"/>
          </a:xfrm>
          <a:prstGeom prst="roundRect">
            <a:avLst>
              <a:gd name="adj" fmla="val 6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18120" y="347472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D1D1F"/>
                </a:solidFill>
                <a:latin typeface="IBM Plex Sans Thai"/>
              </a:rPr>
              <a:t>ครู (n = 19) และผู้ปกครอง (n = 48)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18120" y="384048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ใช้ได้กับทุกอุปกรณ์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607040" y="384048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100%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18120" y="425196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ดูได้ทุกที่ทุกเวลา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607040" y="425196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100%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18120" y="466344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ติดตั้งแอปง่าย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07040" y="466344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100%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18120" y="512064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E6E73"/>
                </a:solidFill>
                <a:latin typeface="IBM Plex Sans Thai"/>
              </a:rPr>
              <a:t>ผู้ปกครอง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544068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ช่วยเสริมสร้างการเรียนรู้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607040" y="544068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92%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8120" y="585216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เหมาะสมกับวัยลูก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607040" y="585216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85%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ความเห็นหลังใช้งาน ไม่มีกลุ่มเปรียบเทียบ · หากตัดผู้ที่ตอบทุกข้อเหมือนกัน ความพึงพอใจนักเรียนเป็น 77% (n = 244)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ฉะเชิงเทรา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โรงเรียนเทศบาล 1 วัดแหลมใต้ และโรงเรียนเทศบาล 2 พระยาศรีสุนทร · 204 คน · นักเรียน 184 · ผู้ปกครอง 10 · ครู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77%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นักเรียนพึงพอใจโดยรวม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52928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E6E73"/>
                </a:solidFill>
                <a:latin typeface="IBM Plex Sans Thai"/>
              </a:rPr>
              <a:t>n = 184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89%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จะแนะนำให้เพื่อน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852928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E6E73"/>
                </a:solidFill>
                <a:latin typeface="IBM Plex Sans Thai"/>
              </a:rPr>
              <a:t>163 จาก 184 คน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93%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ดูอย่างน้อยสัปดาห์ละครั้ง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2396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9 /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2396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ครูจะแนะนำให้ครูท่านอื่น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23960" y="2852928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E6E73"/>
                </a:solidFill>
                <a:latin typeface="IBM Plex Sans Thai"/>
              </a:rPr>
              <a:t>กลุ่มเล็ก แสดงเป็นจำนวนคน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337560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D1D1F"/>
                </a:solidFill>
                <a:latin typeface="IBM Plex Sans Thai"/>
              </a:rPr>
              <a:t>นักเรียนบอกว่าได้อะไร · 8 ข้อสูงสุดจาก 12 ข้อ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721607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รับฟังความคิดเห็นผู้อื่น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3803903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886200" y="3803903"/>
            <a:ext cx="1921565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3721607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79%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032503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กล้าสื่อสาร กล้าแสดงความคิดเห็น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86200" y="4114799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3886200" y="4114799"/>
            <a:ext cx="185614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6520" y="4032503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77%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343399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ได้เรียนรู้สิ่งใหม่ 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86200" y="4425695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3886200" y="4425695"/>
            <a:ext cx="1844024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46520" y="4343399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76%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4654295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พัฒนาการคิดวิเคราะห์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886200" y="4736591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3886200" y="4736591"/>
            <a:ext cx="1829485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46520" y="4654295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76%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965192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เข้าใจเนื้อหาที่เรียนมากขึ้น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86200" y="5047488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3886200" y="5047488"/>
            <a:ext cx="1829485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46520" y="4965192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76%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5276088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เชื่อว่าตัวเองพัฒนาได้ถ้าพยายาม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886200" y="5358383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886200" y="5358383"/>
            <a:ext cx="181737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46520" y="5276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75%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" y="5586983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ทำงานร่วมกับผู้อื่น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886200" y="5669279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3886200" y="5669279"/>
            <a:ext cx="1805254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46520" y="5586983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74%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1520" y="5897880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อยากพัฒนาตัวเองอยู่เสมอ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886200" y="5980176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3886200" y="5980176"/>
            <a:ext cx="1805254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46520" y="5897880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74%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589520" y="3337560"/>
            <a:ext cx="3886200" cy="2880360"/>
          </a:xfrm>
          <a:prstGeom prst="roundRect">
            <a:avLst>
              <a:gd name="adj" fmla="val 6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18120" y="347472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D1D1F"/>
                </a:solidFill>
                <a:latin typeface="IBM Plex Sans Thai"/>
              </a:rPr>
              <a:t>ครู (n = 10) และผู้ปกครอง (n = 10)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18120" y="384048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เนื้อหาสารคดีมีคุณภาพ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24160" y="384048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10 / 10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18120" y="425196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ใช้ได้กับทุกอุปกรณ์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24160" y="425196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10 / 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18120" y="466344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ดูได้ทุกที่ทุกเวลา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424160" y="466344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10 / 10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18120" y="512064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E6E73"/>
                </a:solidFill>
                <a:latin typeface="IBM Plex Sans Thai"/>
              </a:rPr>
              <a:t>ผู้ปกครอง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5440680"/>
            <a:ext cx="34747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E6E73"/>
                </a:solidFill>
                <a:latin typeface="IBM Plex Sans Thai"/>
              </a:rPr>
              <a:t>ผู้ปกครอง 10 คน เป็นกลุ่มเล็ก จึงไม่สรุปเป็นร้อยละ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ความเห็นหลังใช้งาน ไม่มีกลุ่มเปรียบเทียบ · หากตัดผู้ที่ตอบทุกข้อเหมือนกัน ความพึงพอใจนักเรียนเป็น 77% (n = 148)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กรุงเทพมหานคร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โรงเรียนบ้านบางกะปิ · 477 คน · นักเรียน 166 · ผู้ปกครอง 222 · ครู 89 · ผู้อำนวยการ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87%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นักเรียนพึงพอใจโดยรวม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52928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E6E73"/>
                </a:solidFill>
                <a:latin typeface="IBM Plex Sans Thai"/>
              </a:rPr>
              <a:t>n = 164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88%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จะแนะนำให้เพื่อน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852928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E6E73"/>
                </a:solidFill>
                <a:latin typeface="IBM Plex Sans Thai"/>
              </a:rPr>
              <a:t>145 จาก 164 คน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93%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ดูอย่างน้อยสัปดาห์ละครั้ง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23960" y="1783080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D1D1F"/>
                </a:solidFill>
                <a:latin typeface="IBM Plex Sans Thai"/>
              </a:rPr>
              <a:t>87 / 89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23960" y="25603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>
                <a:solidFill>
                  <a:srgbClr val="6E6E73"/>
                </a:solidFill>
                <a:latin typeface="IBM Plex Sans Thai"/>
              </a:rPr>
              <a:t>ครูจะแนะนำให้ครูท่านอื่น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23960" y="2852928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E6E73"/>
                </a:solidFill>
                <a:latin typeface="IBM Plex Sans Thai"/>
              </a:rPr>
              <a:t>98%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337560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D1D1F"/>
                </a:solidFill>
                <a:latin typeface="IBM Plex Sans Thai"/>
              </a:rPr>
              <a:t>นักเรียนบอกว่าได้อะไร · 8 ข้อสูงสุดจาก 12 ข้อ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721607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ได้เรียนรู้สิ่งใหม่ 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3803903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886200" y="3803903"/>
            <a:ext cx="2217191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3721607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92%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032503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เชื่อว่าตัวเองพัฒนาได้ถ้าพยายาม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86200" y="4114799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3886200" y="4114799"/>
            <a:ext cx="2156612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6520" y="4032503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89%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343399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พัฒนาการคิดวิเคราะห์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86200" y="4425695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3886200" y="4425695"/>
            <a:ext cx="2142073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46520" y="4343399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88%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4654295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อยากพัฒนาตัวเองอยู่เสมอ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886200" y="4736591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3886200" y="4736591"/>
            <a:ext cx="2069378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46520" y="4654295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85%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965192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รับฟังความคิดเห็นผู้อื่น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86200" y="5047488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3886200" y="5047488"/>
            <a:ext cx="2054839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46520" y="4965192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85%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5276088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เกิดจินตนาการและแรงบันดาลใจ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886200" y="5358383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886200" y="5358383"/>
            <a:ext cx="2054839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46520" y="5276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85%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" y="5586983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เข้าใจเนื้อหาที่เรียนมากขึ้น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886200" y="5669279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3886200" y="5669279"/>
            <a:ext cx="2054839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46520" y="5586983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85%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1520" y="5897880"/>
            <a:ext cx="30175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กล้าสื่อสาร กล้าแสดงความคิดเห็น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886200" y="5980176"/>
            <a:ext cx="2423160" cy="128016"/>
          </a:xfrm>
          <a:prstGeom prst="roundRect">
            <a:avLst>
              <a:gd name="adj" fmla="val 50000"/>
            </a:avLst>
          </a:prstGeom>
          <a:solidFill>
            <a:srgbClr val="E8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3886200" y="5980176"/>
            <a:ext cx="1994260" cy="128016"/>
          </a:xfrm>
          <a:prstGeom prst="roundRect">
            <a:avLst>
              <a:gd name="adj" fmla="val 50000"/>
            </a:avLst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46520" y="5897880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82%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589520" y="3337560"/>
            <a:ext cx="3886200" cy="2880360"/>
          </a:xfrm>
          <a:prstGeom prst="roundRect">
            <a:avLst>
              <a:gd name="adj" fmla="val 6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18120" y="347472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D1D1F"/>
                </a:solidFill>
                <a:latin typeface="IBM Plex Sans Thai"/>
              </a:rPr>
              <a:t>ครู (n = 89) และผู้ปกครอง (n = 222)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18120" y="384048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ใช้ได้กับทุกอุปกรณ์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607040" y="384048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94%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18120" y="425196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เนื้อหาสารคดีมีคุณภาพ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607040" y="425196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91%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18120" y="466344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ดูได้ทุกที่ทุกเวลา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07040" y="466344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90%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18120" y="512064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E6E73"/>
                </a:solidFill>
                <a:latin typeface="IBM Plex Sans Thai"/>
              </a:rPr>
              <a:t>ผู้ปกครอง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544068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ช่วยเสริมสร้างการเรียนรู้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607040" y="544068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92%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8120" y="585216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D1D1F"/>
                </a:solidFill>
                <a:latin typeface="IBM Plex Sans Thai"/>
              </a:rPr>
              <a:t>เนื้อหามีคุณภาพ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607040" y="585216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1">
                <a:solidFill>
                  <a:srgbClr val="1D1D1F"/>
                </a:solidFill>
                <a:latin typeface="IBM Plex Sans Thai"/>
              </a:rPr>
              <a:t>90%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ความเห็นหลังใช้งาน ไม่มีกลุ่มเปรียบเทียบ · หากตัดผู้ที่ตอบทุกข้อเหมือนกัน ความพึงพอใจนักเรียนเป็น 85% (n = 150)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ลดเวลาโซเชียลมีเดีย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6E6E73"/>
                </a:solidFill>
                <a:latin typeface="IBM Plex Sans Thai"/>
              </a:rPr>
              <a:t>ถามเฉพาะโรงเรียนบ้านบางกะปิ ว่าการดูสารคดีช่วยให้ใช้โซเชียลมีเดียน้อยลงหรือไม่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3566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000" b="1">
                <a:solidFill>
                  <a:srgbClr val="1D1D1F"/>
                </a:solidFill>
                <a:latin typeface="IBM Plex Sans Thai"/>
              </a:rPr>
              <a:t>67%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337560"/>
            <a:ext cx="35661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E6E73"/>
                </a:solidFill>
                <a:latin typeface="IBM Plex Sans Thai"/>
              </a:rPr>
              <a:t>นักเรียนเห็นว่าลดได้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886200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E6E73"/>
                </a:solidFill>
                <a:latin typeface="IBM Plex Sans Thai"/>
              </a:rPr>
              <a:t>n = 164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2194560"/>
            <a:ext cx="3566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000" b="1">
                <a:solidFill>
                  <a:srgbClr val="1D1D1F"/>
                </a:solidFill>
                <a:latin typeface="IBM Plex Sans Thai"/>
              </a:rPr>
              <a:t>68%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0" y="3337560"/>
            <a:ext cx="35661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E6E73"/>
                </a:solidFill>
                <a:latin typeface="IBM Plex Sans Thai"/>
              </a:rPr>
              <a:t>ครูเห็นว่านักเรียนลดได้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886200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E6E73"/>
                </a:solidFill>
                <a:latin typeface="IBM Plex Sans Thai"/>
              </a:rPr>
              <a:t>n = 89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2194560"/>
            <a:ext cx="3566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6000" b="1">
                <a:solidFill>
                  <a:srgbClr val="1D1D1F"/>
                </a:solidFill>
                <a:latin typeface="IBM Plex Sans Thai"/>
              </a:rPr>
              <a:t>64%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0" y="3337560"/>
            <a:ext cx="35661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E6E73"/>
                </a:solidFill>
                <a:latin typeface="IBM Plex Sans Thai"/>
              </a:rPr>
              <a:t>ผู้ปกครองเห็นว่าลูกลดได้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0" y="3886200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6E6E73"/>
                </a:solidFill>
                <a:latin typeface="IBM Plex Sans Thai"/>
              </a:rPr>
              <a:t>n = 222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4846320"/>
            <a:ext cx="10698480" cy="914400"/>
          </a:xfrm>
          <a:prstGeom prst="roundRect">
            <a:avLst>
              <a:gd name="adj" fmla="val 15000"/>
            </a:avLst>
          </a:prstGeom>
          <a:solidFill>
            <a:srgbClr val="F5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5029200"/>
            <a:ext cx="1014984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>
                <a:solidFill>
                  <a:srgbClr val="6E6E73"/>
                </a:solidFill>
                <a:latin typeface="IBM Plex Sans Thai"/>
              </a:rPr>
              <a:t>อ่านอย่างระวัง ตัวเลขนี้คือความเห็นของผู้ตอบ ไม่ใช่เวลาหน้าจอที่วัดจริง การทดลองรอบต่อไปจะวัดจากบันทึกเวลาหน้าจอของเครื่อง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Doxzilla Learning · ผลโครงการนำร่อง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D1D1F"/>
                </a:solidFill>
                <a:latin typeface="IBM Plex Sans Thai"/>
              </a:rPr>
              <a:t>วิธีอ่านตัวเลขเหล่านี้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D1D1F"/>
                </a:solidFill>
                <a:latin typeface="IBM Plex Sans Thai"/>
              </a:rPr>
              <a:t>ตัวเลขร้อยละ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20" y="1463040"/>
            <a:ext cx="7498079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IBM Plex Sans Thai"/>
              </a:rPr>
              <a:t>สัดส่วนของผู้ตอบที่เลือก “4 มาก” หรือ “5 มากที่สุด” จากมาตรา 5 ระดับ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49424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D1D1F"/>
                </a:solidFill>
                <a:latin typeface="IBM Plex Sans Thai"/>
              </a:rPr>
              <a:t>เป็นความเห็นหลังใช้งาน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2249424"/>
            <a:ext cx="7498079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IBM Plex Sans Thai"/>
              </a:rPr>
              <a:t>ไม่มีกลุ่มเปรียบเทียบและไม่ได้วัดก่อน–หลัง จึงบอกไม่ได้ว่าผลเกิดจาก Doxzilla Learning เพียงอย่างเดียว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035808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D1D1F"/>
                </a:solidFill>
                <a:latin typeface="IBM Plex Sans Thai"/>
              </a:rPr>
              <a:t>กลุ่มเล็กแสดงเป็นจำนวนคน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3035808"/>
            <a:ext cx="7498079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IBM Plex Sans Thai"/>
              </a:rPr>
              <a:t>ฉะเชิงเทรามีครู 10 คนและผู้ปกครอง 10 คน ผู้อำนวยการมี 3 คนทั้งหมด จึงไม่สรุปเป็นร้อยละ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822191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D1D1F"/>
                </a:solidFill>
                <a:latin typeface="IBM Plex Sans Thai"/>
              </a:rPr>
              <a:t>การตอบซ้ำแบบเดียวกันทั้งชุด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822191"/>
            <a:ext cx="7498079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IBM Plex Sans Thai"/>
              </a:rPr>
              <a:t>นักเรียนร้อยละ 8–23 ของแต่ละโรงเรียนตอบทุกข้อเหมือนกัน ตัดออกแล้วความพึงพอใจลดลงเล็กน้อยที่ศรีราชา (82% เป็น 77%) ส่วนอีกสองแห่งแทบไม่เปลี่ยน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08576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D1D1F"/>
                </a:solidFill>
                <a:latin typeface="IBM Plex Sans Thai"/>
              </a:rPr>
              <a:t>แสดงข้อคำถามหลัก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608576"/>
            <a:ext cx="7498079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IBM Plex Sans Thai"/>
              </a:rPr>
              <a:t>แสดงข้อที่ได้ร้อยละสูงสุดของแต่ละกลุ่ม ทุกกราฟบอกจำนวนผู้ตอบ ขอดูข้อมูลครบทุกข้อได้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39496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D1D1F"/>
                </a:solidFill>
                <a:latin typeface="IBM Plex Sans Thai"/>
              </a:rPr>
              <a:t>ขั้นต่อไป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5394960"/>
            <a:ext cx="7498079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IBM Plex Sans Thai"/>
              </a:rPr>
              <a:t>วัดผลที่ตอบเรื่องเหตุและผลได้ ด้วยกลุ่มเปรียบเทียบ การวัดก่อน–หลัง และผู้วิจัยอิสระ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E6E73"/>
                </a:solidFill>
                <a:latin typeface="IBM Plex Sans Thai"/>
              </a:rPr>
              <a:t>ข้อมูลจากแบบสอบถามที่โรงเรียนเก็บจริง รวมเป็นตัวเลขกลุ่ม ไม่มีชื่อหรือข้อมูลติดต่อของผู้ตอบ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